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0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1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3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12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98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35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99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59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26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45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6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1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6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84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18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41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83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14F48-A936-41B2-B551-558044929F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F65AC8A-78C9-4EE9-9EDF-734F969074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2817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924D6-1690-4344-BE3B-23EA1A11F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34132"/>
            <a:ext cx="10018713" cy="857774"/>
          </a:xfrm>
        </p:spPr>
        <p:txBody>
          <a:bodyPr/>
          <a:lstStyle/>
          <a:p>
            <a:r>
              <a:rPr lang="en-US" dirty="0" err="1"/>
              <a:t>Stateflow</a:t>
            </a:r>
            <a:r>
              <a:rPr lang="en-US" dirty="0"/>
              <a:t> and Simulink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17A0AE-FE7B-4248-88DB-0FFE07218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333" y="1626764"/>
            <a:ext cx="10018713" cy="2509008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Stateflow</a:t>
            </a:r>
            <a:r>
              <a:rPr lang="en-US" dirty="0"/>
              <a:t> data dictionary is the internal representation for the hierarchy of all </a:t>
            </a:r>
            <a:r>
              <a:rPr lang="en-US" dirty="0" err="1"/>
              <a:t>Stateflow</a:t>
            </a:r>
            <a:r>
              <a:rPr lang="en-US" dirty="0"/>
              <a:t> objects, graphical and nongraphical, that reside in a Simulink model. It is represented by the following diagram: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56511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6E72DF-7D32-427D-824A-5B969D43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008" y="291518"/>
            <a:ext cx="10018713" cy="1235279"/>
          </a:xfrm>
        </p:spPr>
        <p:txBody>
          <a:bodyPr/>
          <a:lstStyle/>
          <a:p>
            <a:r>
              <a:rPr lang="en-US" dirty="0" err="1"/>
              <a:t>Stateflow</a:t>
            </a:r>
            <a:r>
              <a:rPr lang="en-US" dirty="0"/>
              <a:t> and Simulink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6AE9800-90F8-4036-97BE-2EB5359EAD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5617" y="1324406"/>
            <a:ext cx="5619385" cy="5533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973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08802-5187-4090-8A2F-437DF7A75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84464"/>
            <a:ext cx="10018713" cy="1067499"/>
          </a:xfrm>
        </p:spPr>
        <p:txBody>
          <a:bodyPr/>
          <a:lstStyle/>
          <a:p>
            <a:r>
              <a:rPr lang="en-US" dirty="0" err="1"/>
              <a:t>Stateflow</a:t>
            </a:r>
            <a:r>
              <a:rPr lang="en-US" dirty="0"/>
              <a:t> and Simulink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1AFFDC-426B-4A23-A300-F6BDC6354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201" y="1668709"/>
            <a:ext cx="10018713" cy="463981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Each </a:t>
            </a:r>
            <a:r>
              <a:rPr lang="en-US" dirty="0" err="1"/>
              <a:t>Stateflow</a:t>
            </a:r>
            <a:r>
              <a:rPr lang="en-US" dirty="0"/>
              <a:t> block corresponds to a single </a:t>
            </a:r>
            <a:r>
              <a:rPr lang="en-US" dirty="0" err="1"/>
              <a:t>Stateflow</a:t>
            </a:r>
            <a:r>
              <a:rPr lang="en-US" dirty="0"/>
              <a:t> diagram. The </a:t>
            </a:r>
            <a:r>
              <a:rPr lang="en-US" dirty="0" err="1"/>
              <a:t>Stateflow</a:t>
            </a:r>
            <a:r>
              <a:rPr lang="en-US" dirty="0"/>
              <a:t> block interfaces to its Simulink model. The </a:t>
            </a:r>
            <a:r>
              <a:rPr lang="en-US" dirty="0" err="1"/>
              <a:t>Stateflow</a:t>
            </a:r>
            <a:r>
              <a:rPr lang="en-US" dirty="0"/>
              <a:t> block can interface to code sources external to the Simulink model (data, events, custom code).</a:t>
            </a:r>
          </a:p>
          <a:p>
            <a:pPr marL="0" indent="0">
              <a:buNone/>
            </a:pPr>
            <a:r>
              <a:rPr lang="en-US" dirty="0" err="1"/>
              <a:t>Stateflow</a:t>
            </a:r>
            <a:r>
              <a:rPr lang="en-US" dirty="0"/>
              <a:t> diagrams are event driven. Events can be local to the </a:t>
            </a:r>
            <a:r>
              <a:rPr lang="en-US" dirty="0" err="1"/>
              <a:t>Stateflow</a:t>
            </a:r>
            <a:r>
              <a:rPr lang="en-US" dirty="0"/>
              <a:t> block or can be propagated to and from Simulink and code sources external to Simulink. Data can be local to the </a:t>
            </a:r>
            <a:r>
              <a:rPr lang="en-US" dirty="0" err="1"/>
              <a:t>Stateflow</a:t>
            </a:r>
            <a:r>
              <a:rPr lang="en-US" dirty="0"/>
              <a:t> block or can be shared with and passed to the Simulink model and to code sources external to the </a:t>
            </a:r>
            <a:r>
              <a:rPr lang="en-US" dirty="0" err="1"/>
              <a:t>Simulinkmodel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You must define the interface to each </a:t>
            </a:r>
            <a:r>
              <a:rPr lang="en-US" dirty="0" err="1"/>
              <a:t>Stateflow</a:t>
            </a:r>
            <a:r>
              <a:rPr lang="en-US" dirty="0"/>
              <a:t> block. Defining the interface for a </a:t>
            </a:r>
            <a:r>
              <a:rPr lang="en-US" dirty="0" err="1"/>
              <a:t>Stateflow</a:t>
            </a:r>
            <a:r>
              <a:rPr lang="en-US" dirty="0"/>
              <a:t> block can involve some or all of these tasks:</a:t>
            </a:r>
          </a:p>
          <a:p>
            <a:r>
              <a:rPr lang="en-US" dirty="0"/>
              <a:t>Defining the </a:t>
            </a:r>
            <a:r>
              <a:rPr lang="en-US" dirty="0" err="1"/>
              <a:t>Stateflow</a:t>
            </a:r>
            <a:r>
              <a:rPr lang="en-US" dirty="0"/>
              <a:t> block update method</a:t>
            </a:r>
          </a:p>
          <a:p>
            <a:r>
              <a:rPr lang="en-US" dirty="0"/>
              <a:t>Defining </a:t>
            </a:r>
            <a:r>
              <a:rPr lang="en-US" b="1" dirty="0"/>
              <a:t>Output to Simulink </a:t>
            </a:r>
            <a:r>
              <a:rPr lang="en-US" dirty="0"/>
              <a:t>events</a:t>
            </a:r>
          </a:p>
          <a:p>
            <a:r>
              <a:rPr lang="en-US" dirty="0"/>
              <a:t>Adding and defining nonlocal events and nonlocal data within the </a:t>
            </a:r>
            <a:r>
              <a:rPr lang="en-US" dirty="0" err="1"/>
              <a:t>Stateflow</a:t>
            </a:r>
            <a:r>
              <a:rPr lang="en-US" dirty="0"/>
              <a:t> diagram</a:t>
            </a:r>
          </a:p>
          <a:p>
            <a:r>
              <a:rPr lang="en-US" dirty="0"/>
              <a:t>Defining relationships with any external sources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515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05D63-7D8D-435E-A787-972BCE826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3032" y="269781"/>
            <a:ext cx="10018713" cy="966831"/>
          </a:xfrm>
        </p:spPr>
        <p:txBody>
          <a:bodyPr/>
          <a:lstStyle/>
          <a:p>
            <a:r>
              <a:rPr lang="en-US" dirty="0"/>
              <a:t>Elements of </a:t>
            </a:r>
            <a:r>
              <a:rPr lang="en-US" dirty="0" err="1"/>
              <a:t>stateflow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34D12B-E620-4E89-83E2-5F0615D13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701" y="1039536"/>
            <a:ext cx="10018713" cy="2274116"/>
          </a:xfrm>
        </p:spPr>
        <p:txBody>
          <a:bodyPr/>
          <a:lstStyle/>
          <a:p>
            <a:r>
              <a:rPr lang="en-US" dirty="0"/>
              <a:t>The following sample </a:t>
            </a:r>
            <a:r>
              <a:rPr lang="en-US" dirty="0" err="1"/>
              <a:t>Stateflow</a:t>
            </a:r>
            <a:r>
              <a:rPr lang="en-US" dirty="0"/>
              <a:t> diagram displays the key graphical objects of a </a:t>
            </a:r>
            <a:r>
              <a:rPr lang="en-US" dirty="0" err="1"/>
              <a:t>Stateflow</a:t>
            </a:r>
            <a:r>
              <a:rPr lang="en-US" dirty="0"/>
              <a:t> diagram. These objects are described in following sections that refer to this diagram.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3208653-67DB-45F6-AE49-5CB23A79E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088" y="2491530"/>
            <a:ext cx="5208851" cy="436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70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B8043-E89D-4E20-85B1-5C9461E4F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43188"/>
            <a:ext cx="10018713" cy="807440"/>
          </a:xfrm>
        </p:spPr>
        <p:txBody>
          <a:bodyPr/>
          <a:lstStyle/>
          <a:p>
            <a:r>
              <a:rPr lang="en-US" dirty="0"/>
              <a:t>States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09F7EE-1F92-485D-AC8E-96A20E10D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658222"/>
            <a:ext cx="10018713" cy="3954013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state </a:t>
            </a:r>
            <a:r>
              <a:rPr lang="en-US" dirty="0"/>
              <a:t>describes a mode of an event-driven system. The activity or inactivity of the states dynamically changes based on events and conditions.</a:t>
            </a:r>
          </a:p>
          <a:p>
            <a:r>
              <a:rPr lang="en-US" dirty="0"/>
              <a:t>Every state has a parent. In a </a:t>
            </a:r>
            <a:r>
              <a:rPr lang="en-US" dirty="0" err="1"/>
              <a:t>Stateflow</a:t>
            </a:r>
            <a:r>
              <a:rPr lang="en-US" dirty="0"/>
              <a:t> diagram consisting of a single state, that state’s parent is the </a:t>
            </a:r>
            <a:r>
              <a:rPr lang="en-US" dirty="0" err="1"/>
              <a:t>Stateflow</a:t>
            </a:r>
            <a:r>
              <a:rPr lang="en-US" dirty="0"/>
              <a:t> diagram itself (also called the </a:t>
            </a:r>
            <a:r>
              <a:rPr lang="en-US" dirty="0" err="1"/>
              <a:t>Stateflow</a:t>
            </a:r>
            <a:r>
              <a:rPr lang="en-US" dirty="0"/>
              <a:t> diagram root).</a:t>
            </a:r>
          </a:p>
          <a:p>
            <a:r>
              <a:rPr lang="en-US" dirty="0"/>
              <a:t>States have labels that can specify actions executed in a sequence based upon action type. </a:t>
            </a:r>
          </a:p>
          <a:p>
            <a:r>
              <a:rPr lang="en-US" dirty="0"/>
              <a:t>The action types are entry, during, exit, and 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63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175ACF-838D-404F-A950-2E1C9641D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059110"/>
          </a:xfrm>
        </p:spPr>
        <p:txBody>
          <a:bodyPr/>
          <a:lstStyle/>
          <a:p>
            <a:r>
              <a:rPr lang="en-US" dirty="0"/>
              <a:t>States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C5091F-717B-42F7-974F-E424238C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88889"/>
            <a:ext cx="10018713" cy="31242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i="1" dirty="0"/>
              <a:t>decomposition </a:t>
            </a:r>
            <a:r>
              <a:rPr lang="en-US" dirty="0"/>
              <a:t>of a state defines the kind of state that a state can contain and the next level of containment. </a:t>
            </a:r>
            <a:r>
              <a:rPr lang="en-US" dirty="0" err="1"/>
              <a:t>Stateflow</a:t>
            </a:r>
            <a:r>
              <a:rPr lang="en-US" dirty="0"/>
              <a:t> provides two types of states:</a:t>
            </a:r>
          </a:p>
          <a:p>
            <a:r>
              <a:rPr lang="en-US" dirty="0"/>
              <a:t>exclusive (OR) and parallel (AND) states. </a:t>
            </a:r>
          </a:p>
          <a:p>
            <a:pPr marL="0" indent="0">
              <a:buNone/>
            </a:pPr>
            <a:r>
              <a:rPr lang="en-US" dirty="0"/>
              <a:t>Exclusive (OR) states are used to describe modes that are mutually exclusive. A chart or state that contains exclusive (OR) states is said to have exclusive decomposition.</a:t>
            </a:r>
          </a:p>
          <a:p>
            <a:pPr marL="0" indent="0">
              <a:buNone/>
            </a:pPr>
            <a:r>
              <a:rPr lang="en-US" dirty="0"/>
              <a:t>A chart or state with </a:t>
            </a:r>
            <a:r>
              <a:rPr lang="en-US" i="1" dirty="0"/>
              <a:t>parallel </a:t>
            </a:r>
            <a:r>
              <a:rPr lang="en-US" dirty="0"/>
              <a:t>states has two or more states that can be active at the same time. A chart or state that contains parallel (AND) states is said to have parallel decomposition.</a:t>
            </a:r>
          </a:p>
          <a:p>
            <a:r>
              <a:rPr lang="en-US" dirty="0"/>
              <a:t>Parallel (AND) states are displayed as dashed rectangles. The activity of each parallel state is essentially independent of other states.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211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E9766D-F683-4FEA-BC0A-E0C5C99E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17833"/>
          </a:xfrm>
        </p:spPr>
        <p:txBody>
          <a:bodyPr/>
          <a:lstStyle/>
          <a:p>
            <a:r>
              <a:rPr lang="en-US" dirty="0"/>
              <a:t>States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3FC9A82B-DF0F-419F-AEEB-89E971D9EA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8547" y="1946246"/>
            <a:ext cx="6894906" cy="437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049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E38D11-B50A-4EE8-99EB-B1632DEA3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268835"/>
          </a:xfrm>
        </p:spPr>
        <p:txBody>
          <a:bodyPr/>
          <a:lstStyle/>
          <a:p>
            <a:r>
              <a:rPr lang="en-US" dirty="0"/>
              <a:t>Transitions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500FF5-4BF6-4AFD-862D-990E79158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37825"/>
            <a:ext cx="10018713" cy="361635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i="1" dirty="0"/>
              <a:t>transition </a:t>
            </a:r>
            <a:r>
              <a:rPr lang="en-US" dirty="0"/>
              <a:t>is a graphical object that, in most cases, links one object to another. One end of a transition is attached to a source object and the other end to a destination object.</a:t>
            </a:r>
          </a:p>
          <a:p>
            <a:pPr marL="0" indent="0">
              <a:buNone/>
            </a:pPr>
            <a:r>
              <a:rPr lang="en-US" dirty="0"/>
              <a:t> The </a:t>
            </a:r>
            <a:r>
              <a:rPr lang="en-US" i="1" dirty="0"/>
              <a:t>source </a:t>
            </a:r>
            <a:r>
              <a:rPr lang="en-US" dirty="0"/>
              <a:t>is where the transition begins and the </a:t>
            </a:r>
            <a:r>
              <a:rPr lang="en-US" i="1" dirty="0"/>
              <a:t>destination </a:t>
            </a:r>
            <a:r>
              <a:rPr lang="en-US" dirty="0"/>
              <a:t>is where the transition ends. </a:t>
            </a:r>
          </a:p>
          <a:p>
            <a:pPr marL="0" indent="0">
              <a:buNone/>
            </a:pPr>
            <a:r>
              <a:rPr lang="en-US" dirty="0"/>
              <a:t>A </a:t>
            </a:r>
            <a:r>
              <a:rPr lang="en-US" i="1" dirty="0"/>
              <a:t>transition label </a:t>
            </a:r>
            <a:r>
              <a:rPr lang="en-US" dirty="0"/>
              <a:t>describes the circumstances under which the system moves from one state to another.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4205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CB6FD8-54CF-44C3-A93D-077437415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635466"/>
            <a:ext cx="10018713" cy="966831"/>
          </a:xfrm>
        </p:spPr>
        <p:txBody>
          <a:bodyPr/>
          <a:lstStyle/>
          <a:p>
            <a:r>
              <a:rPr lang="en-US" dirty="0"/>
              <a:t>Default transitions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346C1-2212-485B-BE73-FE12CD568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19043"/>
            <a:ext cx="10018713" cy="4295863"/>
          </a:xfrm>
        </p:spPr>
        <p:txBody>
          <a:bodyPr>
            <a:normAutofit/>
          </a:bodyPr>
          <a:lstStyle/>
          <a:p>
            <a:r>
              <a:rPr lang="en-US" i="1" dirty="0"/>
              <a:t>Default transitions </a:t>
            </a:r>
            <a:r>
              <a:rPr lang="en-US" dirty="0"/>
              <a:t>specify which exclusive (OR) state is to be active when there is ambiguity between two or more exclusive (OR) states at the same level in the hierarchy.</a:t>
            </a:r>
          </a:p>
          <a:p>
            <a:r>
              <a:rPr lang="en-US" dirty="0"/>
              <a:t>For example, the default transition to StateA1 resolves the ambiguity that exists with regard to whether StateA1 or StateA2 should be active when State A becomes active. In this case, when </a:t>
            </a:r>
            <a:r>
              <a:rPr lang="en-US" dirty="0" err="1"/>
              <a:t>StateA</a:t>
            </a:r>
            <a:r>
              <a:rPr lang="en-US" dirty="0"/>
              <a:t> is active, by default StateA1 is also active.</a:t>
            </a:r>
          </a:p>
          <a:p>
            <a:r>
              <a:rPr lang="en-US" dirty="0"/>
              <a:t>In the following Lights subsystem, the default transition to the </a:t>
            </a:r>
            <a:r>
              <a:rPr lang="en-US" dirty="0" err="1"/>
              <a:t>Lights.Off</a:t>
            </a:r>
            <a:r>
              <a:rPr lang="en-US" dirty="0"/>
              <a:t> </a:t>
            </a:r>
            <a:r>
              <a:rPr lang="en-US" dirty="0" err="1"/>
              <a:t>substate</a:t>
            </a:r>
            <a:r>
              <a:rPr lang="en-US" dirty="0"/>
              <a:t> indicates that when the Lights </a:t>
            </a:r>
            <a:r>
              <a:rPr lang="en-US" dirty="0" err="1"/>
              <a:t>superstate</a:t>
            </a:r>
            <a:r>
              <a:rPr lang="en-US" dirty="0"/>
              <a:t> becomes active, the Off </a:t>
            </a:r>
            <a:r>
              <a:rPr lang="en-US" dirty="0" err="1"/>
              <a:t>substate</a:t>
            </a:r>
            <a:r>
              <a:rPr lang="en-US" dirty="0"/>
              <a:t> becomes active by default.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0768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D3BCA5-457F-408D-8437-C78CF536C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09444"/>
          </a:xfrm>
        </p:spPr>
        <p:txBody>
          <a:bodyPr/>
          <a:lstStyle/>
          <a:p>
            <a:r>
              <a:rPr lang="en-US" dirty="0"/>
              <a:t>Default transitions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B89BE1D-15C5-4A44-862F-C3D24D543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6471" y="2663810"/>
            <a:ext cx="6621091" cy="239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2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EA176E-6977-44E4-9EFD-4F24EB850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233" y="546259"/>
            <a:ext cx="10524689" cy="963759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Stateflow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40110D-F863-4DE8-BB88-7DC00D6C2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179" y="1510018"/>
            <a:ext cx="10628851" cy="45132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 state machine design tool integrated within Simulink:</a:t>
            </a:r>
          </a:p>
          <a:p>
            <a:r>
              <a:rPr lang="en-US" sz="3200" dirty="0" err="1"/>
              <a:t>Stateflow</a:t>
            </a:r>
            <a:r>
              <a:rPr lang="en-US" sz="3200" dirty="0"/>
              <a:t> produces Simulink blocks, fed with Simulink inputs and producing Simulink outputs,</a:t>
            </a:r>
          </a:p>
          <a:p>
            <a:r>
              <a:rPr lang="en-US" sz="3200" dirty="0"/>
              <a:t>a </a:t>
            </a:r>
            <a:r>
              <a:rPr lang="en-US" sz="3200" dirty="0" err="1"/>
              <a:t>Stateflow</a:t>
            </a:r>
            <a:r>
              <a:rPr lang="en-US" sz="3200" dirty="0"/>
              <a:t> block can “execute” Simulink blocks as actions, provides a seamless integration of state machines into a block diagram formalism.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69412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69BB4-6347-4793-89EC-8B60663EA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423" y="425743"/>
            <a:ext cx="10018713" cy="1084276"/>
          </a:xfrm>
        </p:spPr>
        <p:txBody>
          <a:bodyPr/>
          <a:lstStyle/>
          <a:p>
            <a:r>
              <a:rPr lang="en-US" dirty="0"/>
              <a:t>Events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42BEF5-6E48-4600-AAAA-A61D103C8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754" y="1668709"/>
            <a:ext cx="10018713" cy="49250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/>
              <a:t>Events </a:t>
            </a:r>
            <a:r>
              <a:rPr lang="en-US" dirty="0"/>
              <a:t>drive the </a:t>
            </a:r>
            <a:r>
              <a:rPr lang="en-US" dirty="0" err="1"/>
              <a:t>Stateflow</a:t>
            </a:r>
            <a:r>
              <a:rPr lang="en-US" dirty="0"/>
              <a:t> diagram execution but are nongraphical objects and are thus not represented directly in a </a:t>
            </a:r>
            <a:r>
              <a:rPr lang="en-US" dirty="0" err="1"/>
              <a:t>Stateflow</a:t>
            </a:r>
            <a:r>
              <a:rPr lang="en-US" dirty="0"/>
              <a:t> chart. All events that affect the </a:t>
            </a:r>
            <a:r>
              <a:rPr lang="en-US" dirty="0" err="1"/>
              <a:t>Stateflow</a:t>
            </a:r>
            <a:r>
              <a:rPr lang="en-US" dirty="0"/>
              <a:t> diagram must be defined. The occurrence of an event causes the status of the states in the </a:t>
            </a:r>
            <a:r>
              <a:rPr lang="en-US" dirty="0" err="1"/>
              <a:t>Stateflow</a:t>
            </a:r>
            <a:r>
              <a:rPr lang="en-US" dirty="0"/>
              <a:t> diagram to be evaluated. The broadcast of an event can trigger a transition to occur or can trigger an action to be executed. Events are broadcast in a top-down manner starting from the event’s parent in the hierarchy.</a:t>
            </a:r>
          </a:p>
          <a:p>
            <a:pPr marL="0" indent="0">
              <a:buNone/>
            </a:pPr>
            <a:r>
              <a:rPr lang="en-US" dirty="0"/>
              <a:t>Events are created and modified using the </a:t>
            </a:r>
            <a:r>
              <a:rPr lang="en-US" dirty="0" err="1"/>
              <a:t>Stateflow</a:t>
            </a:r>
            <a:r>
              <a:rPr lang="en-US" dirty="0"/>
              <a:t> Explorer. Events can be created at any level in the hierarchy. Events have properties such as a scope.</a:t>
            </a:r>
          </a:p>
          <a:p>
            <a:pPr marL="0" indent="0">
              <a:buNone/>
            </a:pPr>
            <a:r>
              <a:rPr lang="en-US" dirty="0"/>
              <a:t>The scope defines whether the event is</a:t>
            </a:r>
          </a:p>
          <a:p>
            <a:r>
              <a:rPr lang="en-US" dirty="0"/>
              <a:t>Local to the </a:t>
            </a:r>
            <a:r>
              <a:rPr lang="en-US" dirty="0" err="1"/>
              <a:t>Stateflow</a:t>
            </a:r>
            <a:r>
              <a:rPr lang="en-US" dirty="0"/>
              <a:t> diagram</a:t>
            </a:r>
          </a:p>
          <a:p>
            <a:r>
              <a:rPr lang="en-US" dirty="0"/>
              <a:t>An input to the </a:t>
            </a:r>
            <a:r>
              <a:rPr lang="en-US" dirty="0" err="1"/>
              <a:t>Stateflow</a:t>
            </a:r>
            <a:r>
              <a:rPr lang="en-US" dirty="0"/>
              <a:t> diagram from its Simulink model</a:t>
            </a:r>
          </a:p>
          <a:p>
            <a:r>
              <a:rPr lang="en-US" dirty="0"/>
              <a:t>An output from the </a:t>
            </a:r>
            <a:r>
              <a:rPr lang="en-US" dirty="0" err="1"/>
              <a:t>Stateflow</a:t>
            </a:r>
            <a:r>
              <a:rPr lang="en-US" dirty="0"/>
              <a:t> diagram to its Simulink model</a:t>
            </a:r>
          </a:p>
          <a:p>
            <a:r>
              <a:rPr lang="en-US" dirty="0"/>
              <a:t>Exported to a (code) destination external to the </a:t>
            </a:r>
            <a:r>
              <a:rPr lang="en-US" dirty="0" err="1"/>
              <a:t>Stateflow</a:t>
            </a:r>
            <a:r>
              <a:rPr lang="en-US" dirty="0"/>
              <a:t> diagram and Simulink model</a:t>
            </a:r>
          </a:p>
          <a:p>
            <a:r>
              <a:rPr lang="en-US" dirty="0"/>
              <a:t>Imported from a code source external to the </a:t>
            </a:r>
            <a:r>
              <a:rPr lang="en-US" dirty="0" err="1"/>
              <a:t>Stateflow</a:t>
            </a:r>
            <a:r>
              <a:rPr lang="en-US" dirty="0"/>
              <a:t> diagram and Simulink</a:t>
            </a:r>
          </a:p>
          <a:p>
            <a:r>
              <a:rPr lang="en-US" dirty="0"/>
              <a:t>model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126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BA3F7-298B-42AE-9BCE-F7F3E8EE8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42520"/>
            <a:ext cx="10018713" cy="1201723"/>
          </a:xfrm>
        </p:spPr>
        <p:txBody>
          <a:bodyPr/>
          <a:lstStyle/>
          <a:p>
            <a:r>
              <a:rPr lang="en-US" dirty="0"/>
              <a:t>Data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F736B-1B0E-4A60-A21F-63FF59A2F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887523"/>
            <a:ext cx="10018713" cy="452795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i="1" dirty="0"/>
              <a:t>Data </a:t>
            </a:r>
            <a:r>
              <a:rPr lang="en-US" dirty="0"/>
              <a:t>objects are used to store numerical values for reference in the </a:t>
            </a:r>
            <a:r>
              <a:rPr lang="en-US" dirty="0" err="1"/>
              <a:t>Stateflow</a:t>
            </a:r>
            <a:r>
              <a:rPr lang="en-US" dirty="0"/>
              <a:t> diagram. They are nongraphical objects and are thus not represented directly in a </a:t>
            </a:r>
            <a:r>
              <a:rPr lang="en-US" dirty="0" err="1"/>
              <a:t>Stateflow</a:t>
            </a:r>
            <a:r>
              <a:rPr lang="en-US" dirty="0"/>
              <a:t> chart.</a:t>
            </a:r>
          </a:p>
          <a:p>
            <a:pPr marL="0" indent="0">
              <a:buNone/>
            </a:pPr>
            <a:r>
              <a:rPr lang="en-US" dirty="0"/>
              <a:t>You create and modify data objects for </a:t>
            </a:r>
            <a:r>
              <a:rPr lang="en-US" dirty="0" err="1"/>
              <a:t>Stateflow</a:t>
            </a:r>
            <a:r>
              <a:rPr lang="en-US" dirty="0"/>
              <a:t> diagrams in </a:t>
            </a:r>
            <a:r>
              <a:rPr lang="en-US" dirty="0" err="1"/>
              <a:t>Stateflow</a:t>
            </a:r>
            <a:r>
              <a:rPr lang="en-US" dirty="0"/>
              <a:t> Explorer. Data objects have a property called scope that defines whether the data object is</a:t>
            </a:r>
          </a:p>
          <a:p>
            <a:r>
              <a:rPr lang="en-US" dirty="0"/>
              <a:t>Local to the </a:t>
            </a:r>
            <a:r>
              <a:rPr lang="en-US" dirty="0" err="1"/>
              <a:t>Stateflow</a:t>
            </a:r>
            <a:r>
              <a:rPr lang="en-US" dirty="0"/>
              <a:t> diagram</a:t>
            </a:r>
          </a:p>
          <a:p>
            <a:r>
              <a:rPr lang="en-US" dirty="0"/>
              <a:t>An input to the </a:t>
            </a:r>
            <a:r>
              <a:rPr lang="en-US" dirty="0" err="1"/>
              <a:t>Stateflow</a:t>
            </a:r>
            <a:r>
              <a:rPr lang="en-US" dirty="0"/>
              <a:t> diagram from its Simulink model</a:t>
            </a:r>
          </a:p>
          <a:p>
            <a:r>
              <a:rPr lang="en-US" dirty="0"/>
              <a:t>An output from the </a:t>
            </a:r>
            <a:r>
              <a:rPr lang="en-US" dirty="0" err="1"/>
              <a:t>Stateflow</a:t>
            </a:r>
            <a:r>
              <a:rPr lang="en-US" dirty="0"/>
              <a:t> diagram to its Simulink model</a:t>
            </a:r>
          </a:p>
          <a:p>
            <a:r>
              <a:rPr lang="en-US" dirty="0"/>
              <a:t>Nonpersistent temporary data</a:t>
            </a:r>
          </a:p>
          <a:p>
            <a:r>
              <a:rPr lang="en-US" dirty="0"/>
              <a:t>Defined in the MATLAB workspace</a:t>
            </a:r>
          </a:p>
          <a:p>
            <a:r>
              <a:rPr lang="en-US" dirty="0"/>
              <a:t>A constant</a:t>
            </a:r>
          </a:p>
          <a:p>
            <a:r>
              <a:rPr lang="en-US" dirty="0"/>
              <a:t>Exported to a (code) destination external to the </a:t>
            </a:r>
            <a:r>
              <a:rPr lang="en-US" dirty="0" err="1"/>
              <a:t>Stateflow</a:t>
            </a:r>
            <a:r>
              <a:rPr lang="en-US" dirty="0"/>
              <a:t> diagram and Simulink model</a:t>
            </a:r>
          </a:p>
          <a:p>
            <a:r>
              <a:rPr lang="en-US" dirty="0"/>
              <a:t>Imported from a code source external to the </a:t>
            </a:r>
            <a:r>
              <a:rPr lang="en-US" dirty="0" err="1"/>
              <a:t>Stateflow</a:t>
            </a:r>
            <a:r>
              <a:rPr lang="en-US" dirty="0"/>
              <a:t> diagram and Simulink model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722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871A9-D61B-47EB-967A-5E3A7028D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76743"/>
            <a:ext cx="10018713" cy="815829"/>
          </a:xfrm>
        </p:spPr>
        <p:txBody>
          <a:bodyPr/>
          <a:lstStyle/>
          <a:p>
            <a:r>
              <a:rPr lang="en-US" dirty="0"/>
              <a:t>Condition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59EF91-E20F-4740-8802-D4CE31FCB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92540"/>
            <a:ext cx="10018713" cy="3124201"/>
          </a:xfrm>
        </p:spPr>
        <p:txBody>
          <a:bodyPr>
            <a:normAutofit/>
          </a:bodyPr>
          <a:lstStyle/>
          <a:p>
            <a:r>
              <a:rPr lang="en-US" i="1" dirty="0"/>
              <a:t>condition </a:t>
            </a:r>
            <a:r>
              <a:rPr lang="en-US" dirty="0"/>
              <a:t>is a Boolean expression specifying that a transition occurs, given that the specified expression is true. In the component summary </a:t>
            </a:r>
            <a:r>
              <a:rPr lang="en-US" dirty="0" err="1"/>
              <a:t>Stateflow</a:t>
            </a:r>
            <a:r>
              <a:rPr lang="en-US" dirty="0"/>
              <a:t> diagram, [condition1] represents a Boolean expression that must be true for the transition to occur.</a:t>
            </a:r>
          </a:p>
          <a:p>
            <a:r>
              <a:rPr lang="en-US" dirty="0"/>
              <a:t>In the automatic transmission system, the transition from first to second occurs if the transition condition [speed &gt; threshold] is true.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221C5EE-D18E-46E5-8B37-1B9910C9EE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412" y="4084347"/>
            <a:ext cx="40671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7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B2D9E-0BDB-4D42-9AA5-F0FB4D90C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7439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Stateflow</a:t>
            </a:r>
            <a:r>
              <a:rPr lang="en-US" dirty="0">
                <a:solidFill>
                  <a:srgbClr val="0070C0"/>
                </a:solidFill>
              </a:rPr>
              <a:t> features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29FA73-B9E0-4773-97D5-496B92BB5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422" y="1719043"/>
            <a:ext cx="10018713" cy="45978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Several features are worth to be noticed:</a:t>
            </a:r>
          </a:p>
          <a:p>
            <a:r>
              <a:rPr lang="en-US" dirty="0" err="1"/>
              <a:t>Stateflow</a:t>
            </a:r>
            <a:r>
              <a:rPr lang="en-US" dirty="0"/>
              <a:t> encompasses both Mealy and Moore machines:</a:t>
            </a:r>
          </a:p>
          <a:p>
            <a:r>
              <a:rPr lang="en-US" dirty="0"/>
              <a:t>– actions associated with both states and transitions,</a:t>
            </a:r>
          </a:p>
          <a:p>
            <a:r>
              <a:rPr lang="en-US" dirty="0"/>
              <a:t>– entry actions performed when entering a state,</a:t>
            </a:r>
          </a:p>
          <a:p>
            <a:r>
              <a:rPr lang="en-US" dirty="0"/>
              <a:t>– during actions, performed when remaining in the state,</a:t>
            </a:r>
          </a:p>
          <a:p>
            <a:r>
              <a:rPr lang="en-US" dirty="0"/>
              <a:t>– exit actions, performed when leaving the state,</a:t>
            </a:r>
          </a:p>
          <a:p>
            <a:r>
              <a:rPr lang="en-US" dirty="0"/>
              <a:t>– condition actions, performed before leaving the source state,</a:t>
            </a:r>
          </a:p>
          <a:p>
            <a:r>
              <a:rPr lang="en-US" dirty="0"/>
              <a:t>– transition actions, performed after leaving the source state but before entering the destination state.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01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1AB0E-83F8-4985-835B-B187DB08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74552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Stateflow</a:t>
            </a:r>
            <a:r>
              <a:rPr lang="en-US" dirty="0">
                <a:solidFill>
                  <a:srgbClr val="0070C0"/>
                </a:solidFill>
              </a:rPr>
              <a:t> features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FC9085-6D70-4453-9DAA-75B1C1523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589" y="1819711"/>
            <a:ext cx="10018713" cy="4438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Large variety of means for describing actions:</a:t>
            </a:r>
          </a:p>
          <a:p>
            <a:r>
              <a:rPr lang="en-US" sz="3200" dirty="0"/>
              <a:t>– event broadcasting,</a:t>
            </a:r>
          </a:p>
          <a:p>
            <a:r>
              <a:rPr lang="en-US" sz="3200" dirty="0"/>
              <a:t>– </a:t>
            </a:r>
            <a:r>
              <a:rPr lang="en-US" sz="3200" dirty="0" err="1"/>
              <a:t>Stateflow</a:t>
            </a:r>
            <a:r>
              <a:rPr lang="en-US" sz="3200" dirty="0"/>
              <a:t> scripts (assignments, etc.),</a:t>
            </a:r>
          </a:p>
          <a:p>
            <a:r>
              <a:rPr lang="en-US" sz="3200" dirty="0"/>
              <a:t>– truth tables,</a:t>
            </a:r>
          </a:p>
          <a:p>
            <a:r>
              <a:rPr lang="en-US" sz="3200" dirty="0"/>
              <a:t>– Simulink block “execution”,</a:t>
            </a:r>
          </a:p>
          <a:p>
            <a:r>
              <a:rPr lang="en-US" sz="3200" dirty="0"/>
              <a:t>– </a:t>
            </a:r>
            <a:r>
              <a:rPr lang="en-US" sz="3200" dirty="0" err="1"/>
              <a:t>Matlab</a:t>
            </a:r>
            <a:r>
              <a:rPr lang="en-US" sz="3200" dirty="0"/>
              <a:t> functions.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2814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B6738-1674-4D75-A877-405A62D91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25743"/>
            <a:ext cx="10018713" cy="108427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Subsystem in </a:t>
            </a:r>
            <a:r>
              <a:rPr lang="en-US" dirty="0" err="1">
                <a:solidFill>
                  <a:srgbClr val="0070C0"/>
                </a:solidFill>
              </a:rPr>
              <a:t>Stateflow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F73974-B29F-4768-8CE2-630E434D0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200" y="1368105"/>
            <a:ext cx="10018713" cy="33213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Design an automaton with one </a:t>
            </a:r>
            <a:r>
              <a:rPr lang="en-US" dirty="0" err="1"/>
              <a:t>boolean</a:t>
            </a:r>
            <a:r>
              <a:rPr lang="en-US" dirty="0"/>
              <a:t> input and one </a:t>
            </a:r>
            <a:r>
              <a:rPr lang="en-US" dirty="0" err="1"/>
              <a:t>boolean</a:t>
            </a:r>
            <a:r>
              <a:rPr lang="en-US" dirty="0"/>
              <a:t> output such</a:t>
            </a:r>
          </a:p>
          <a:p>
            <a:pPr marL="0" indent="0">
              <a:buNone/>
            </a:pPr>
            <a:r>
              <a:rPr lang="en-US" dirty="0"/>
              <a:t>that the output</a:t>
            </a:r>
          </a:p>
          <a:p>
            <a:r>
              <a:rPr lang="en-US" dirty="0"/>
              <a:t>is initially false</a:t>
            </a:r>
          </a:p>
          <a:p>
            <a:r>
              <a:rPr lang="en-US" dirty="0"/>
              <a:t>becomes true as soon as the input becomes true</a:t>
            </a:r>
          </a:p>
          <a:p>
            <a:r>
              <a:rPr lang="en-US" dirty="0"/>
              <a:t>stays true for ever as soon as it has become true once</a:t>
            </a:r>
          </a:p>
          <a:p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26AA09-3D9E-4C33-8E68-F3EFD1E71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873" y="4098372"/>
            <a:ext cx="4558170" cy="275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53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A8C871-7C44-4B9A-9462-F77BAB65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9812" y="623786"/>
            <a:ext cx="10018713" cy="966831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Stateflow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BD155D5-2BDE-4937-BF4B-112B506727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7318" y="2533708"/>
            <a:ext cx="4619625" cy="27336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EF5FC53-C983-4E71-9FC4-1EB88F25A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533709"/>
            <a:ext cx="5812944" cy="273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70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365067-5540-46F4-BD8C-E76DA140B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91998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Stateflow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2FA99D-939C-4866-9D34-718A28BE8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534" y="1903950"/>
            <a:ext cx="10018713" cy="99199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Shows how </a:t>
            </a:r>
            <a:r>
              <a:rPr lang="en-US" dirty="0" err="1"/>
              <a:t>Stateflow</a:t>
            </a:r>
            <a:r>
              <a:rPr lang="en-US" dirty="0"/>
              <a:t> integrates with Simulink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4E3849-5916-4968-BB9D-9D0854106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722" y="3429000"/>
            <a:ext cx="4755900" cy="175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81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234CD-735E-496D-AACE-B69AF671B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83609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Stateflow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8F9498E-79F8-4742-90CB-516CD94874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416" y="2062396"/>
            <a:ext cx="9655608" cy="3625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06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5719FA-684E-418C-969C-4D6FB87A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0105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Monitoring properties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1FA95F73-6838-40EC-B060-CE7CC29FC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6531" y="2859450"/>
            <a:ext cx="3968534" cy="232193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0918F64-0693-4ACF-AE3C-77BA1927A2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856" y="2163163"/>
            <a:ext cx="5912593" cy="394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330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185</TotalTime>
  <Words>1230</Words>
  <Application>Microsoft Office PowerPoint</Application>
  <PresentationFormat>Широкоэкранный</PresentationFormat>
  <Paragraphs>89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Arial</vt:lpstr>
      <vt:lpstr>Corbel</vt:lpstr>
      <vt:lpstr>Параллакс</vt:lpstr>
      <vt:lpstr>Презентация PowerPoint</vt:lpstr>
      <vt:lpstr>Stateflow</vt:lpstr>
      <vt:lpstr>Stateflow features</vt:lpstr>
      <vt:lpstr>Stateflow features</vt:lpstr>
      <vt:lpstr>Subsystem in Stateflow</vt:lpstr>
      <vt:lpstr>Stateflow</vt:lpstr>
      <vt:lpstr>Stateflow</vt:lpstr>
      <vt:lpstr>Stateflow</vt:lpstr>
      <vt:lpstr>Monitoring properties</vt:lpstr>
      <vt:lpstr>Stateflow and Simulink</vt:lpstr>
      <vt:lpstr>Stateflow and Simulink</vt:lpstr>
      <vt:lpstr>Stateflow and Simulink</vt:lpstr>
      <vt:lpstr>Elements of stateflow</vt:lpstr>
      <vt:lpstr>States</vt:lpstr>
      <vt:lpstr>States</vt:lpstr>
      <vt:lpstr>States</vt:lpstr>
      <vt:lpstr>Transitions</vt:lpstr>
      <vt:lpstr>Default transitions</vt:lpstr>
      <vt:lpstr>Default transitions</vt:lpstr>
      <vt:lpstr>Events</vt:lpstr>
      <vt:lpstr>Data</vt:lpstr>
      <vt:lpstr>Condition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Карюкин</dc:creator>
  <cp:lastModifiedBy>Владислав Карюкин</cp:lastModifiedBy>
  <cp:revision>20</cp:revision>
  <dcterms:created xsi:type="dcterms:W3CDTF">2019-10-09T18:37:17Z</dcterms:created>
  <dcterms:modified xsi:type="dcterms:W3CDTF">2019-10-16T21:08:50Z</dcterms:modified>
</cp:coreProperties>
</file>